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  <p:embeddedFont>
      <p:font typeface="Roboto Bold" charset="1" panose="02000000000000000000"/>
      <p:regular r:id="rId15"/>
    </p:embeddedFont>
    <p:embeddedFont>
      <p:font typeface="Roboto" charset="1" panose="02000000000000000000"/>
      <p:regular r:id="rId16"/>
    </p:embeddedFont>
    <p:embeddedFont>
      <p:font typeface="Anton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gif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639495"/>
            <a:chOff x="0" y="0"/>
            <a:chExt cx="2109677" cy="1400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140099"/>
            </a:xfrm>
            <a:custGeom>
              <a:avLst/>
              <a:gdLst/>
              <a:ahLst/>
              <a:cxnLst/>
              <a:rect r="r" b="b" t="t" l="l"/>
              <a:pathLst>
                <a:path h="14009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140099"/>
                  </a:lnTo>
                  <a:lnTo>
                    <a:pt x="0" y="14009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178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74166" y="8268496"/>
            <a:ext cx="5482107" cy="558178"/>
          </a:xfrm>
          <a:custGeom>
            <a:avLst/>
            <a:gdLst/>
            <a:ahLst/>
            <a:cxnLst/>
            <a:rect r="r" b="b" t="t" l="l"/>
            <a:pathLst>
              <a:path h="558178" w="5482107">
                <a:moveTo>
                  <a:pt x="0" y="0"/>
                </a:moveTo>
                <a:lnTo>
                  <a:pt x="5482107" y="0"/>
                </a:lnTo>
                <a:lnTo>
                  <a:pt x="5482107" y="558178"/>
                </a:lnTo>
                <a:lnTo>
                  <a:pt x="0" y="5581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82027" y="1732953"/>
            <a:ext cx="2360027" cy="44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TSIS 15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3532" y="4028617"/>
            <a:ext cx="5859013" cy="126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3428BA"/>
                </a:solidFill>
                <a:latin typeface="Roboto Bold"/>
                <a:ea typeface="Roboto Bold"/>
                <a:cs typeface="Roboto Bold"/>
                <a:sym typeface="Roboto Bold"/>
              </a:rPr>
              <a:t>БУДУЩЕE БЕЗОПАСНОСТИ СИСТЕМ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4590" y="5433935"/>
            <a:ext cx="6989220" cy="62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СЕТЕЙ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32432" y="8362447"/>
            <a:ext cx="3520848" cy="34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b="true" sz="20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Тюнина Анастасия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470356" y="2091093"/>
            <a:ext cx="9347289" cy="144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b="true" sz="8391">
                <a:solidFill>
                  <a:srgbClr val="3428BA"/>
                </a:solidFill>
                <a:latin typeface="Roboto Bold"/>
                <a:ea typeface="Roboto Bold"/>
                <a:cs typeface="Roboto Bold"/>
                <a:sym typeface="Roboto Bold"/>
              </a:rPr>
              <a:t>ВВЕДЕНИЕ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22900" y="5024996"/>
            <a:ext cx="8551966" cy="470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5522" indent="-322761" lvl="1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Цифровая трансформация приводит к росту объемов данных и количества подключенных устройств.</a:t>
            </a:r>
          </a:p>
          <a:p>
            <a:pPr algn="just" marL="645522" indent="-322761" lvl="1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Киберугрозы становятся сложнее и разнообразнее.</a:t>
            </a:r>
          </a:p>
          <a:p>
            <a:pPr algn="just" marL="645522" indent="-322761" lvl="1">
              <a:lnSpc>
                <a:spcPts val="4185"/>
              </a:lnSpc>
              <a:spcBef>
                <a:spcPct val="0"/>
              </a:spcBef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Основные задачи: защита конфиденциальности, доступности и целостности данных.</a:t>
            </a:r>
          </a:p>
          <a:p>
            <a:pPr algn="just">
              <a:lnSpc>
                <a:spcPts val="4185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9651980" cy="1962678"/>
            <a:chOff x="0" y="0"/>
            <a:chExt cx="2300577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0577" cy="467810"/>
            </a:xfrm>
            <a:custGeom>
              <a:avLst/>
              <a:gdLst/>
              <a:ahLst/>
              <a:cxnLst/>
              <a:rect r="r" b="b" t="t" l="l"/>
              <a:pathLst>
                <a:path h="467810" w="2300577">
                  <a:moveTo>
                    <a:pt x="0" y="0"/>
                  </a:moveTo>
                  <a:lnTo>
                    <a:pt x="2300577" y="0"/>
                  </a:lnTo>
                  <a:lnTo>
                    <a:pt x="2300577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0577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617722"/>
            <a:ext cx="8647540" cy="145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6"/>
              </a:lnSpc>
            </a:pPr>
            <a:r>
              <a:rPr lang="en-US" sz="56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СОВРЕМЕННЫЕ ТЕХНОЛОГИИ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5505519"/>
            <a:ext cx="6524717" cy="85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3"/>
              </a:lnSpc>
            </a:pPr>
            <a:r>
              <a:rPr lang="en-US" sz="63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БЕЗОПАСНОСТИ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075932" y="856970"/>
            <a:ext cx="8858822" cy="960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Квантовое шифрование:</a:t>
            </a:r>
          </a:p>
          <a:p>
            <a:pPr algn="l" marL="559164" indent="-279582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Использование квантовых состояний для защиты данных.</a:t>
            </a:r>
          </a:p>
          <a:p>
            <a:pPr algn="l" marL="559164" indent="-279582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Технология Quantum Key Distribution (QKD).</a:t>
            </a:r>
          </a:p>
          <a:p>
            <a:pPr algn="l">
              <a:lnSpc>
                <a:spcPts val="3625"/>
              </a:lnSpc>
            </a:pPr>
          </a:p>
          <a:p>
            <a:pPr algn="l">
              <a:lnSpc>
                <a:spcPts val="3625"/>
              </a:lnSpc>
            </a:pPr>
            <a:r>
              <a:rPr lang="en-US" sz="25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5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Искусственный интеллект:</a:t>
            </a:r>
          </a:p>
          <a:p>
            <a:pPr algn="l" marL="559164" indent="-279582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Анализ сетевого трафика и обнаружение аномалий.</a:t>
            </a:r>
          </a:p>
          <a:p>
            <a:pPr algn="l" marL="559164" indent="-279582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Прогнозирование атак и автоматизация процессов защиты.</a:t>
            </a:r>
          </a:p>
          <a:p>
            <a:pPr algn="l">
              <a:lnSpc>
                <a:spcPts val="3625"/>
              </a:lnSpc>
            </a:pPr>
          </a:p>
          <a:p>
            <a:pPr algn="l">
              <a:lnSpc>
                <a:spcPts val="3625"/>
              </a:lnSpc>
            </a:pPr>
            <a:r>
              <a:rPr lang="en-US" sz="25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 </a:t>
            </a:r>
            <a:r>
              <a:rPr lang="en-US" sz="25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Постквантовая криптография:</a:t>
            </a:r>
          </a:p>
          <a:p>
            <a:pPr algn="l" marL="559164" indent="-279582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Новые алгоритмы для защиты данных от атак квантовых компьютеров.</a:t>
            </a:r>
          </a:p>
          <a:p>
            <a:pPr algn="l" marL="559164" indent="-279582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Примеры: CRYSTALS-Kyber, NTRU.</a:t>
            </a:r>
          </a:p>
          <a:p>
            <a:pPr algn="l">
              <a:lnSpc>
                <a:spcPts val="3625"/>
              </a:lnSpc>
            </a:pPr>
          </a:p>
          <a:p>
            <a:pPr algn="l">
              <a:lnSpc>
                <a:spcPts val="3625"/>
              </a:lnSpc>
            </a:pPr>
            <a:r>
              <a:rPr lang="en-US" sz="25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25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Облачная безопасность:</a:t>
            </a:r>
          </a:p>
          <a:p>
            <a:pPr algn="l" marL="559164" indent="-279582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Сервисы защиты в облачных инфраструктурах.</a:t>
            </a:r>
          </a:p>
          <a:p>
            <a:pPr algn="l" marL="559164" indent="-279582" lvl="1">
              <a:lnSpc>
                <a:spcPts val="3625"/>
              </a:lnSpc>
              <a:spcBef>
                <a:spcPct val="0"/>
              </a:spcBef>
              <a:buFont typeface="Arial"/>
              <a:buChar char="•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Технологии zero-trust и адаптивной аутентификации.</a:t>
            </a:r>
          </a:p>
          <a:p>
            <a:pPr algn="l">
              <a:lnSpc>
                <a:spcPts val="3625"/>
              </a:lnSpc>
              <a:spcBef>
                <a:spcPct val="0"/>
              </a:spcBef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822111" y="-341981"/>
            <a:ext cx="3958208" cy="189994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1724" y="1773484"/>
            <a:ext cx="22247141" cy="1175908"/>
            <a:chOff x="0" y="0"/>
            <a:chExt cx="5302669" cy="280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280281"/>
            </a:xfrm>
            <a:custGeom>
              <a:avLst/>
              <a:gdLst/>
              <a:ahLst/>
              <a:cxnLst/>
              <a:rect r="r" b="b" t="t" l="l"/>
              <a:pathLst>
                <a:path h="280281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280281"/>
                  </a:lnTo>
                  <a:lnTo>
                    <a:pt x="0" y="280281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18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8114" y="1938953"/>
            <a:ext cx="4712027" cy="611951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926891" y="951693"/>
            <a:ext cx="6700964" cy="159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>
                <a:solidFill>
                  <a:srgbClr val="3428BA"/>
                </a:solidFill>
                <a:latin typeface="Roboto"/>
                <a:ea typeface="Roboto"/>
                <a:cs typeface="Roboto"/>
                <a:sym typeface="Roboto"/>
              </a:rPr>
              <a:t>ПОТЕНЦИАЛЬНЫЕ </a:t>
            </a:r>
          </a:p>
          <a:p>
            <a:pPr algn="l">
              <a:lnSpc>
                <a:spcPts val="621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926891" y="1967528"/>
            <a:ext cx="6700964" cy="81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УГРОЗЫ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26891" y="3192520"/>
            <a:ext cx="8968183" cy="719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2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Квантовые вычисления:</a:t>
            </a:r>
          </a:p>
          <a:p>
            <a:pPr algn="l" marL="494396" indent="-247198" lvl="1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Уязвимость традиционных криптографических алгоритмов.</a:t>
            </a:r>
          </a:p>
          <a:p>
            <a:pPr algn="l" marL="494396" indent="-247198" lvl="1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Вероятность появления квантовых атак.</a:t>
            </a:r>
          </a:p>
          <a:p>
            <a:pPr algn="l">
              <a:lnSpc>
                <a:spcPts val="3205"/>
              </a:lnSpc>
            </a:pPr>
          </a:p>
          <a:p>
            <a:pPr algn="l">
              <a:lnSpc>
                <a:spcPts val="3205"/>
              </a:lnSpc>
            </a:pPr>
            <a:r>
              <a:rPr lang="en-US" sz="22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2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Искусственный интеллект в руках злоумышленников:</a:t>
            </a:r>
          </a:p>
          <a:p>
            <a:pPr algn="l" marL="494396" indent="-247198" lvl="1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Глубокие фейки и автоматизация атак (phishing-as-a-service).</a:t>
            </a:r>
          </a:p>
          <a:p>
            <a:pPr algn="l" marL="494396" indent="-247198" lvl="1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Модификация вредоносного ПО с использованием ИИ.</a:t>
            </a:r>
          </a:p>
          <a:p>
            <a:pPr algn="l">
              <a:lnSpc>
                <a:spcPts val="3205"/>
              </a:lnSpc>
            </a:pPr>
          </a:p>
          <a:p>
            <a:pPr algn="l">
              <a:lnSpc>
                <a:spcPts val="3205"/>
              </a:lnSpc>
            </a:pPr>
            <a:r>
              <a:rPr lang="en-US" sz="22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22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Рост числа подключенных устройств:</a:t>
            </a:r>
          </a:p>
          <a:p>
            <a:pPr algn="l" marL="494396" indent="-247198" lvl="1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Уязвимости Интернета вещей (IoT).</a:t>
            </a:r>
          </a:p>
          <a:p>
            <a:pPr algn="l" marL="494396" indent="-247198" lvl="1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Недостаточная защита умных устройств.</a:t>
            </a:r>
          </a:p>
          <a:p>
            <a:pPr algn="l">
              <a:lnSpc>
                <a:spcPts val="3205"/>
              </a:lnSpc>
            </a:pPr>
          </a:p>
          <a:p>
            <a:pPr algn="l">
              <a:lnSpc>
                <a:spcPts val="3205"/>
              </a:lnSpc>
            </a:pPr>
            <a:r>
              <a:rPr lang="en-US" sz="22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22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Социальная инженерия:</a:t>
            </a:r>
          </a:p>
          <a:p>
            <a:pPr algn="l" marL="494396" indent="-247198" lvl="1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Атаки на основе анализа поведения пользователей.</a:t>
            </a:r>
          </a:p>
          <a:p>
            <a:pPr algn="l" marL="494396" indent="-247198" lvl="1">
              <a:lnSpc>
                <a:spcPts val="3205"/>
              </a:lnSpc>
              <a:spcBef>
                <a:spcPct val="0"/>
              </a:spcBef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Рост персонализированных атак.</a:t>
            </a:r>
          </a:p>
          <a:p>
            <a:pPr algn="l">
              <a:lnSpc>
                <a:spcPts val="32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4082" y="3456777"/>
            <a:ext cx="22247141" cy="6830223"/>
            <a:chOff x="0" y="0"/>
            <a:chExt cx="5302669" cy="1628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1628003"/>
            </a:xfrm>
            <a:custGeom>
              <a:avLst/>
              <a:gdLst/>
              <a:ahLst/>
              <a:cxnLst/>
              <a:rect r="r" b="b" t="t" l="l"/>
              <a:pathLst>
                <a:path h="162800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1628003"/>
                  </a:lnTo>
                  <a:lnTo>
                    <a:pt x="0" y="162800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1666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31918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25041" y="3696451"/>
            <a:ext cx="11528896" cy="671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5"/>
              </a:lnSpc>
            </a:pPr>
            <a:r>
              <a:rPr lang="en-US" sz="23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 Распространение квантового шифрования:</a:t>
            </a:r>
          </a:p>
          <a:p>
            <a:pPr algn="just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Активная разработка квантовых сетей.</a:t>
            </a:r>
          </a:p>
          <a:p>
            <a:pPr algn="just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Появление международных стандартов.</a:t>
            </a:r>
          </a:p>
          <a:p>
            <a:pPr algn="just">
              <a:lnSpc>
                <a:spcPts val="3345"/>
              </a:lnSpc>
            </a:pPr>
          </a:p>
          <a:p>
            <a:pPr algn="just">
              <a:lnSpc>
                <a:spcPts val="3345"/>
              </a:lnSpc>
            </a:pPr>
            <a:r>
              <a:rPr lang="en-US" sz="23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3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Слияние ИИ и кибербезопасности:</a:t>
            </a:r>
          </a:p>
          <a:p>
            <a:pPr algn="just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Интеллектуальные системы защиты.</a:t>
            </a:r>
          </a:p>
          <a:p>
            <a:pPr algn="just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Автоматизация анализа данных и реагирования на угрозы.</a:t>
            </a:r>
          </a:p>
          <a:p>
            <a:pPr algn="just">
              <a:lnSpc>
                <a:spcPts val="3345"/>
              </a:lnSpc>
            </a:pPr>
          </a:p>
          <a:p>
            <a:pPr algn="just">
              <a:lnSpc>
                <a:spcPts val="3345"/>
              </a:lnSpc>
            </a:pPr>
            <a:r>
              <a:rPr lang="en-US" sz="23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23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Усиление регулирования:</a:t>
            </a:r>
          </a:p>
          <a:p>
            <a:pPr algn="just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Введение глобальных стандартов безопасности данных.</a:t>
            </a:r>
          </a:p>
          <a:p>
            <a:pPr algn="just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Усиление защиты критической инфраструктуры.</a:t>
            </a:r>
          </a:p>
          <a:p>
            <a:pPr algn="just">
              <a:lnSpc>
                <a:spcPts val="3345"/>
              </a:lnSpc>
            </a:pPr>
          </a:p>
          <a:p>
            <a:pPr algn="just">
              <a:lnSpc>
                <a:spcPts val="3345"/>
              </a:lnSpc>
            </a:pPr>
            <a:r>
              <a:rPr lang="en-US" sz="23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23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Инновации в IoT-безопасности:</a:t>
            </a:r>
          </a:p>
          <a:p>
            <a:pPr algn="just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Внедрение механизмов самообновления прошивок.</a:t>
            </a:r>
          </a:p>
          <a:p>
            <a:pPr algn="just" marL="515985" indent="-257993" lvl="1">
              <a:lnSpc>
                <a:spcPts val="3345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Создание защищенных платформ управления устройствами.</a:t>
            </a:r>
          </a:p>
          <a:p>
            <a:pPr algn="just">
              <a:lnSpc>
                <a:spcPts val="3345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5794139" y="0"/>
                </a:moveTo>
                <a:lnTo>
                  <a:pt x="0" y="0"/>
                </a:lnTo>
                <a:lnTo>
                  <a:pt x="0" y="5794139"/>
                </a:lnTo>
                <a:lnTo>
                  <a:pt x="5794139" y="5794139"/>
                </a:lnTo>
                <a:lnTo>
                  <a:pt x="57941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10818" y="2129193"/>
            <a:ext cx="9666363" cy="110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3428BA"/>
                </a:solidFill>
                <a:latin typeface="Roboto Bold"/>
                <a:ea typeface="Roboto Bold"/>
                <a:cs typeface="Roboto Bold"/>
                <a:sym typeface="Roboto Bold"/>
              </a:rPr>
              <a:t>ПРОГНОЗ НА 5–10 ЛЕТ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401773" y="56778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91565" y="2870890"/>
            <a:ext cx="11547562" cy="71438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382286" y="1247365"/>
            <a:ext cx="5435815" cy="5805239"/>
          </a:xfrm>
          <a:custGeom>
            <a:avLst/>
            <a:gdLst/>
            <a:ahLst/>
            <a:cxnLst/>
            <a:rect r="r" b="b" t="t" l="l"/>
            <a:pathLst>
              <a:path h="5805239" w="5435815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1565" y="633283"/>
            <a:ext cx="12674457" cy="223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3428BA"/>
                </a:solidFill>
                <a:latin typeface="Roboto Bold"/>
                <a:ea typeface="Roboto Bold"/>
                <a:cs typeface="Roboto Bold"/>
                <a:sym typeface="Roboto Bold"/>
              </a:rPr>
              <a:t>РЕШЕНИЯ ДЛЯ ОБЕСПЕЧЕНИЯ БЕЗОПАСНОСТИ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565" y="3437397"/>
            <a:ext cx="11212170" cy="671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 </a:t>
            </a: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Разработка гибридных систем безопасности: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Интеграция квантовых технологий и традиционных методов.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Адаптивная архитектура защиты.</a:t>
            </a:r>
          </a:p>
          <a:p>
            <a:pPr algn="l">
              <a:lnSpc>
                <a:spcPts val="3345"/>
              </a:lnSpc>
            </a:pPr>
          </a:p>
          <a:p>
            <a:pPr algn="l">
              <a:lnSpc>
                <a:spcPts val="3345"/>
              </a:lnSpc>
            </a:pP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Образование и подготовка кадров: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Повышение уровня квалификации специалистов.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Курсы и тренинги по новым технологиям.</a:t>
            </a:r>
          </a:p>
          <a:p>
            <a:pPr algn="l">
              <a:lnSpc>
                <a:spcPts val="3345"/>
              </a:lnSpc>
            </a:pPr>
          </a:p>
          <a:p>
            <a:pPr algn="l">
              <a:lnSpc>
                <a:spcPts val="3345"/>
              </a:lnSpc>
            </a:pP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Сотрудничество: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Международное партнерство в области кибербезопасности.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Создание объединенных исследовательских центров.</a:t>
            </a:r>
          </a:p>
          <a:p>
            <a:pPr algn="l">
              <a:lnSpc>
                <a:spcPts val="3345"/>
              </a:lnSpc>
            </a:pPr>
          </a:p>
          <a:p>
            <a:pPr algn="l">
              <a:lnSpc>
                <a:spcPts val="3345"/>
              </a:lnSpc>
            </a:pP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Управление рисками: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Внедрение аналитических инструментов для мониторинга угроз.</a:t>
            </a:r>
          </a:p>
          <a:p>
            <a:pPr algn="l" marL="515985" indent="-257993" lvl="1">
              <a:lnSpc>
                <a:spcPts val="3345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Использование моделей прогнозирования.</a:t>
            </a:r>
          </a:p>
          <a:p>
            <a:pPr algn="l">
              <a:lnSpc>
                <a:spcPts val="33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5499" y="3712746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184" y="5596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86934" y="3915986"/>
            <a:ext cx="6700964" cy="9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b="true" sz="6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ЗАКЛЮЧЕНИЕ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5258115"/>
            <a:ext cx="6793161" cy="307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Будущее кибербезопасности зависит от внедрения новых технологий и слаженного подхода между государствами, бизнесом и наукой. Ключ к успеху — проактивное управление рисками и постоянное развитие технологий защиты.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239410" y="2106468"/>
            <a:ext cx="3240285" cy="155533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6333459" y="5974927"/>
            <a:ext cx="3240285" cy="15553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0818" y="3071596"/>
            <a:ext cx="9666363" cy="473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5399">
                <a:solidFill>
                  <a:srgbClr val="3428BA"/>
                </a:solidFill>
                <a:latin typeface="Roboto Bold"/>
                <a:ea typeface="Roboto Bold"/>
                <a:cs typeface="Roboto Bold"/>
                <a:sym typeface="Roboto Bold"/>
              </a:rPr>
              <a:t>“БЕЗОПАСНОСТЬ — ЭТО НЕ ЦЕЛЬ, А ПРОЦЕСС, КОТОРЫЙ ТРЕБУЕТ ПОСТОЯННОГО СОВЕРШЕНСТВОВАНИЯ.”</a:t>
            </a:r>
          </a:p>
          <a:p>
            <a:pPr algn="ctr">
              <a:lnSpc>
                <a:spcPts val="7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DAGYx3g4yog</dc:identifier>
  <dcterms:modified xsi:type="dcterms:W3CDTF">2011-08-01T06:04:30Z</dcterms:modified>
  <cp:revision>1</cp:revision>
  <dc:title>TSIS15</dc:title>
</cp:coreProperties>
</file>